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34" r:id="rId3"/>
    <p:sldId id="369" r:id="rId4"/>
    <p:sldId id="335" r:id="rId5"/>
    <p:sldId id="336" r:id="rId6"/>
    <p:sldId id="363" r:id="rId7"/>
    <p:sldId id="337" r:id="rId8"/>
    <p:sldId id="339" r:id="rId9"/>
    <p:sldId id="365" r:id="rId10"/>
    <p:sldId id="340" r:id="rId11"/>
    <p:sldId id="341" r:id="rId12"/>
    <p:sldId id="342" r:id="rId13"/>
    <p:sldId id="347" r:id="rId14"/>
    <p:sldId id="344" r:id="rId15"/>
    <p:sldId id="349" r:id="rId16"/>
    <p:sldId id="346" r:id="rId17"/>
    <p:sldId id="348" r:id="rId18"/>
    <p:sldId id="364" r:id="rId19"/>
    <p:sldId id="343" r:id="rId20"/>
    <p:sldId id="350" r:id="rId21"/>
    <p:sldId id="351" r:id="rId22"/>
    <p:sldId id="352" r:id="rId23"/>
    <p:sldId id="366" r:id="rId24"/>
    <p:sldId id="353" r:id="rId25"/>
    <p:sldId id="354" r:id="rId26"/>
    <p:sldId id="355" r:id="rId27"/>
    <p:sldId id="367" r:id="rId28"/>
    <p:sldId id="356" r:id="rId29"/>
    <p:sldId id="357" r:id="rId30"/>
    <p:sldId id="368" r:id="rId31"/>
    <p:sldId id="358" r:id="rId32"/>
    <p:sldId id="361" r:id="rId33"/>
    <p:sldId id="362" r:id="rId34"/>
    <p:sldId id="360" r:id="rId35"/>
    <p:sldId id="359" r:id="rId36"/>
    <p:sldId id="2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57"/>
    <p:restoredTop sz="95833"/>
  </p:normalViewPr>
  <p:slideViewPr>
    <p:cSldViewPr snapToGrid="0">
      <p:cViewPr varScale="1">
        <p:scale>
          <a:sx n="81" d="100"/>
          <a:sy n="81" d="100"/>
        </p:scale>
        <p:origin x="216" y="744"/>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10/26/25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01D52-13BB-4C92-2158-C603FC822B8F}"/>
              </a:ext>
            </a:extLst>
          </p:cNvPr>
          <p:cNvSpPr>
            <a:spLocks noGrp="1"/>
          </p:cNvSpPr>
          <p:nvPr>
            <p:ph type="title"/>
          </p:nvPr>
        </p:nvSpPr>
        <p:spPr/>
        <p:txBody>
          <a:bodyPr/>
          <a:lstStyle/>
          <a:p>
            <a:r>
              <a:rPr lang="en-US" dirty="0"/>
              <a:t>Physical Digital Devices</a:t>
            </a:r>
          </a:p>
        </p:txBody>
      </p:sp>
      <p:sp>
        <p:nvSpPr>
          <p:cNvPr id="5" name="Text Placeholder 4">
            <a:extLst>
              <a:ext uri="{FF2B5EF4-FFF2-40B4-BE49-F238E27FC236}">
                <a16:creationId xmlns:a16="http://schemas.microsoft.com/office/drawing/2014/main" id="{60C56D7B-EA90-59AD-BA25-2949F33EAE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0198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Measuring the 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AC5CA-9C35-36A8-D2D7-BAB75DC7BB34}"/>
              </a:ext>
            </a:extLst>
          </p:cNvPr>
          <p:cNvSpPr>
            <a:spLocks noGrp="1"/>
          </p:cNvSpPr>
          <p:nvPr>
            <p:ph type="title"/>
          </p:nvPr>
        </p:nvSpPr>
        <p:spPr/>
        <p:txBody>
          <a:bodyPr/>
          <a:lstStyle/>
          <a:p>
            <a:r>
              <a:rPr lang="en-US" dirty="0"/>
              <a:t>More Complex Math</a:t>
            </a:r>
          </a:p>
        </p:txBody>
      </p:sp>
      <p:sp>
        <p:nvSpPr>
          <p:cNvPr id="5" name="Text Placeholder 4">
            <a:extLst>
              <a:ext uri="{FF2B5EF4-FFF2-40B4-BE49-F238E27FC236}">
                <a16:creationId xmlns:a16="http://schemas.microsoft.com/office/drawing/2014/main" id="{7D0365FC-DDA5-E7AC-2BAB-EA825CF442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871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002CA-3A56-BD16-CCC9-0DC262C6919E}"/>
              </a:ext>
            </a:extLst>
          </p:cNvPr>
          <p:cNvSpPr>
            <a:spLocks noGrp="1"/>
          </p:cNvSpPr>
          <p:nvPr>
            <p:ph type="title"/>
          </p:nvPr>
        </p:nvSpPr>
        <p:spPr/>
        <p:txBody>
          <a:bodyPr/>
          <a:lstStyle/>
          <a:p>
            <a:r>
              <a:rPr lang="en-US" dirty="0"/>
              <a:t>Iteration / Loops</a:t>
            </a:r>
          </a:p>
        </p:txBody>
      </p:sp>
      <p:sp>
        <p:nvSpPr>
          <p:cNvPr id="5" name="Text Placeholder 4">
            <a:extLst>
              <a:ext uri="{FF2B5EF4-FFF2-40B4-BE49-F238E27FC236}">
                <a16:creationId xmlns:a16="http://schemas.microsoft.com/office/drawing/2014/main" id="{F3569F90-C441-CC29-5450-C72AB3A3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919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to </a:t>
            </a:r>
            <a:r>
              <a:rPr lang="en-US"/>
              <a:t>guess the </a:t>
            </a:r>
            <a:r>
              <a:rPr lang="en-US" dirty="0"/>
              <a:t>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89FB-B55A-F9C5-FDBD-E0EDB18A70BE}"/>
              </a:ext>
            </a:extLst>
          </p:cNvPr>
          <p:cNvSpPr>
            <a:spLocks noGrp="1"/>
          </p:cNvSpPr>
          <p:nvPr>
            <p:ph type="title"/>
          </p:nvPr>
        </p:nvSpPr>
        <p:spPr/>
        <p:txBody>
          <a:bodyPr/>
          <a:lstStyle/>
          <a:p>
            <a:r>
              <a:rPr lang="en-US" dirty="0"/>
              <a:t>Computing and Mathematics</a:t>
            </a:r>
          </a:p>
        </p:txBody>
      </p:sp>
      <p:sp>
        <p:nvSpPr>
          <p:cNvPr id="3" name="Content Placeholder 2">
            <a:extLst>
              <a:ext uri="{FF2B5EF4-FFF2-40B4-BE49-F238E27FC236}">
                <a16:creationId xmlns:a16="http://schemas.microsoft.com/office/drawing/2014/main" id="{6A0AC96C-6B58-EAB8-1AEA-F97A0D67F26C}"/>
              </a:ext>
            </a:extLst>
          </p:cNvPr>
          <p:cNvSpPr>
            <a:spLocks noGrp="1"/>
          </p:cNvSpPr>
          <p:nvPr>
            <p:ph idx="1"/>
          </p:nvPr>
        </p:nvSpPr>
        <p:spPr/>
        <p:txBody>
          <a:bodyPr>
            <a:normAutofit fontScale="92500" lnSpcReduction="10000"/>
          </a:bodyPr>
          <a:lstStyle/>
          <a:p>
            <a:r>
              <a:rPr lang="en-US" dirty="0"/>
              <a:t>This is not a math class and there is no math pre-requisite</a:t>
            </a:r>
          </a:p>
          <a:p>
            <a:r>
              <a:rPr lang="en-US" dirty="0"/>
              <a:t>In my C class I talk about how everything changed in 1978 (roughly)</a:t>
            </a:r>
          </a:p>
          <a:p>
            <a:r>
              <a:rPr lang="en-US" dirty="0"/>
              <a:t>Before 1978</a:t>
            </a:r>
          </a:p>
          <a:p>
            <a:pPr lvl="1"/>
            <a:r>
              <a:rPr lang="en-US" dirty="0"/>
              <a:t>Much of computing was computations – numbers were the focus</a:t>
            </a:r>
          </a:p>
          <a:p>
            <a:pPr lvl="1"/>
            <a:r>
              <a:rPr lang="en-US" dirty="0"/>
              <a:t>No Internet</a:t>
            </a:r>
          </a:p>
          <a:p>
            <a:pPr lvl="1"/>
            <a:r>
              <a:rPr lang="en-US" dirty="0"/>
              <a:t>Computers were large – filled a room</a:t>
            </a:r>
          </a:p>
          <a:p>
            <a:r>
              <a:rPr lang="en-US" dirty="0"/>
              <a:t>After 1978</a:t>
            </a:r>
          </a:p>
          <a:p>
            <a:pPr lvl="1"/>
            <a:r>
              <a:rPr lang="en-US" dirty="0"/>
              <a:t>Much of computing is information</a:t>
            </a:r>
          </a:p>
          <a:p>
            <a:pPr lvl="1"/>
            <a:r>
              <a:rPr lang="en-US" dirty="0"/>
              <a:t>Internet - people communicating to other people through text</a:t>
            </a:r>
          </a:p>
          <a:p>
            <a:pPr lvl="1"/>
            <a:r>
              <a:rPr lang="en-US" dirty="0"/>
              <a:t>Computers kept getting smaller and faster</a:t>
            </a:r>
          </a:p>
          <a:p>
            <a:r>
              <a:rPr lang="en-US" dirty="0"/>
              <a:t>The arc of computers and computing starts with numbers</a:t>
            </a:r>
          </a:p>
        </p:txBody>
      </p:sp>
    </p:spTree>
    <p:extLst>
      <p:ext uri="{BB962C8B-B14F-4D97-AF65-F5344CB8AC3E}">
        <p14:creationId xmlns:p14="http://schemas.microsoft.com/office/powerpoint/2010/main" val="183923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84F36-1EF5-04BB-22F8-617A101974C5}"/>
              </a:ext>
            </a:extLst>
          </p:cNvPr>
          <p:cNvSpPr>
            <a:spLocks noGrp="1"/>
          </p:cNvSpPr>
          <p:nvPr>
            <p:ph type="title"/>
          </p:nvPr>
        </p:nvSpPr>
        <p:spPr/>
        <p:txBody>
          <a:bodyPr/>
          <a:lstStyle/>
          <a:p>
            <a:r>
              <a:rPr lang="en-US"/>
              <a:t>Electronic Computers</a:t>
            </a:r>
          </a:p>
        </p:txBody>
      </p:sp>
      <p:sp>
        <p:nvSpPr>
          <p:cNvPr id="5" name="Text Placeholder 4">
            <a:extLst>
              <a:ext uri="{FF2B5EF4-FFF2-40B4-BE49-F238E27FC236}">
                <a16:creationId xmlns:a16="http://schemas.microsoft.com/office/drawing/2014/main" id="{6BA8A802-46E7-B1E7-CF5D-5943C72555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6962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a:bodyPr>
          <a:lstStyle/>
          <a:p>
            <a:r>
              <a:rPr lang="en-US" dirty="0"/>
              <a:t>Stonehenge had several versions and was built iteratively from 5100 YA to 3600 YA (Years ago)</a:t>
            </a:r>
          </a:p>
          <a:p>
            <a:r>
              <a:rPr lang="en-US" dirty="0"/>
              <a:t>By the time the latest structure was built, the earlier structures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7C8B-3E18-BB7D-624B-4ACDEDA81637}"/>
              </a:ext>
            </a:extLst>
          </p:cNvPr>
          <p:cNvSpPr>
            <a:spLocks noGrp="1"/>
          </p:cNvSpPr>
          <p:nvPr>
            <p:ph type="title"/>
          </p:nvPr>
        </p:nvSpPr>
        <p:spPr/>
        <p:txBody>
          <a:bodyPr/>
          <a:lstStyle/>
          <a:p>
            <a:r>
              <a:rPr lang="en-US" dirty="0"/>
              <a:t>Continuous / Analog Computing</a:t>
            </a:r>
          </a:p>
        </p:txBody>
      </p:sp>
      <p:sp>
        <p:nvSpPr>
          <p:cNvPr id="5" name="Text Placeholder 4">
            <a:extLst>
              <a:ext uri="{FF2B5EF4-FFF2-40B4-BE49-F238E27FC236}">
                <a16:creationId xmlns:a16="http://schemas.microsoft.com/office/drawing/2014/main" id="{69A18C39-77F7-E411-242B-77FB99F275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119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2397</TotalTime>
  <Words>2124</Words>
  <Application>Microsoft Macintosh PowerPoint</Application>
  <PresentationFormat>Widescreen</PresentationFormat>
  <Paragraphs>226</Paragraphs>
  <Slides>36</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 Math</vt:lpstr>
      <vt:lpstr>Courier New</vt:lpstr>
      <vt:lpstr>Office Theme</vt:lpstr>
      <vt:lpstr>Origins of Data, Computing Lines, Curves, and Numbers</vt:lpstr>
      <vt:lpstr>Outline </vt:lpstr>
      <vt:lpstr>Computing and Mathematics</vt:lpstr>
      <vt:lpstr>PowerPoint Presentation</vt:lpstr>
      <vt:lpstr>Astronomy – Star Gazing</vt:lpstr>
      <vt:lpstr>Astronomy – Star Gazing</vt:lpstr>
      <vt:lpstr>Stone Henge – 4500 Years Ago (YA)</vt:lpstr>
      <vt:lpstr>Stonehenge: Sunrise and sunset tracking</vt:lpstr>
      <vt:lpstr>Continuous / Analog Computing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Physical Digital Devices</vt:lpstr>
      <vt:lpstr>Physical devices that are digital</vt:lpstr>
      <vt:lpstr>Clocks as Counters</vt:lpstr>
      <vt:lpstr>Counters with Carry Propagation</vt:lpstr>
      <vt:lpstr>Iteration</vt:lpstr>
      <vt:lpstr>More Complex Math</vt:lpstr>
      <vt:lpstr>Before Scientific Calculators</vt:lpstr>
      <vt:lpstr>Babbage Difference Engine</vt:lpstr>
      <vt:lpstr>Human Computers</vt:lpstr>
      <vt:lpstr>Iteration / Loops</vt:lpstr>
      <vt:lpstr>Bombe – Electromechanical Iteration</vt:lpstr>
      <vt:lpstr>Pinball Machine – Electromechanical</vt:lpstr>
      <vt:lpstr>Electronic Computers</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108</cp:revision>
  <dcterms:created xsi:type="dcterms:W3CDTF">2023-02-25T13:30:24Z</dcterms:created>
  <dcterms:modified xsi:type="dcterms:W3CDTF">2025-10-26T14:16:35Z</dcterms:modified>
</cp:coreProperties>
</file>